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4E595B8-3538-4D52-B735-B7879A4DD8E0}">
  <a:tblStyle styleId="{84E595B8-3538-4D52-B735-B7879A4DD8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Shape 3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9.png"/><Relationship Id="rId6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16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10" Type="http://schemas.openxmlformats.org/officeDocument/2006/relationships/image" Target="../media/image20.png"/><Relationship Id="rId9" Type="http://schemas.openxmlformats.org/officeDocument/2006/relationships/image" Target="../media/image16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4.png"/><Relationship Id="rId8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image" Target="../media/image16.png"/><Relationship Id="rId6" Type="http://schemas.openxmlformats.org/officeDocument/2006/relationships/image" Target="../media/image20.png"/><Relationship Id="rId7" Type="http://schemas.openxmlformats.org/officeDocument/2006/relationships/image" Target="../media/image27.png"/><Relationship Id="rId8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Relationship Id="rId4" Type="http://schemas.openxmlformats.org/officeDocument/2006/relationships/image" Target="../media/image6.png"/><Relationship Id="rId5" Type="http://schemas.openxmlformats.org/officeDocument/2006/relationships/image" Target="../media/image20.png"/><Relationship Id="rId6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Relationship Id="rId4" Type="http://schemas.openxmlformats.org/officeDocument/2006/relationships/image" Target="../media/image3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26.gif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playground.tensorflow.org/#activation=tanh&amp;batchSize=10&amp;dataset=circle&amp;regDataset=reg-plane&amp;learningRate=0.03&amp;regularizationRate=0&amp;noise=0&amp;networkShape=4,2&amp;seed=0.47077&amp;showTestData=false&amp;discretize=false&amp;percTrainData=50&amp;x=true&amp;y=true&amp;xTimesY=false&amp;xSquared=false&amp;ySquared=false&amp;cosX=false&amp;sinX=false&amp;cosY=false&amp;sinY=false&amp;collectStats=false&amp;problem=classification&amp;initZero=false&amp;hideText=false" TargetMode="Externa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Machine Learning (2a)</a:t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0" y="2834125"/>
            <a:ext cx="9144000" cy="14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Rex W. Douglass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Institute for Political Methodology (IPM)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 Feature Engineering</a:t>
            </a:r>
            <a:endParaRPr/>
          </a:p>
        </p:txBody>
      </p:sp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000" y="634350"/>
            <a:ext cx="4266000" cy="42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 rotWithShape="1">
          <a:blip r:embed="rId3">
            <a:alphaModFix/>
          </a:blip>
          <a:srcRect b="81635" l="45519" r="22034" t="4940"/>
          <a:stretch/>
        </p:blipFill>
        <p:spPr>
          <a:xfrm>
            <a:off x="4711600" y="3393125"/>
            <a:ext cx="4045125" cy="167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 txBox="1"/>
          <p:nvPr>
            <p:ph idx="1" type="body"/>
          </p:nvPr>
        </p:nvSpPr>
        <p:spPr>
          <a:xfrm>
            <a:off x="75675" y="738450"/>
            <a:ext cx="4667100" cy="41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In image domain, think of features as filters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human eye has filters that light up when they see vertical or horizontal edges, color contrasts, quick movement, etc.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Neural networks can learn similar filters to reduce the feature space from trillions of combinations to more </a:t>
            </a:r>
            <a:r>
              <a:rPr lang="en">
                <a:solidFill>
                  <a:srgbClr val="000000"/>
                </a:solidFill>
              </a:rPr>
              <a:t>manageable</a:t>
            </a:r>
            <a:r>
              <a:rPr lang="en">
                <a:solidFill>
                  <a:srgbClr val="000000"/>
                </a:solidFill>
              </a:rPr>
              <a:t> hundreds to thousands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Here trained a network with 500 neron hidden layer to predict MNIST digits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Importance</a:t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Alternative to P values (Lu and Ishwaran 2017)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Procedure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Fit model, calculate out of bag error with cross validation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Pick a variable and shuffle its values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Refit the model with the ‘noised’ version and estimate new error with cross validation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Difference between error with true value and error with ‘noised’ version is importance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Has nice properties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Is in terms of predictive accuracy is which is what we actually care about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Captures both linear and nonlinear contributions to a model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More realistic null to compare to. Not just excluded, but kept in as an orthogonal noise variable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Selective Inference and Forking Paths</a:t>
            </a:r>
            <a:endParaRPr/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0" y="4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Extreme Bounds Analysis</a:t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3350" y="1060350"/>
            <a:ext cx="3760651" cy="408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/>
        </p:nvSpPr>
        <p:spPr>
          <a:xfrm>
            <a:off x="0" y="826150"/>
            <a:ext cx="5096700" cy="41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Big idea: Fit many linear models and examine how parameters vary </a:t>
            </a:r>
            <a:r>
              <a:rPr lang="en" sz="1800"/>
              <a:t>across</a:t>
            </a:r>
            <a:r>
              <a:rPr lang="en" sz="1800"/>
              <a:t> specifications</a:t>
            </a:r>
            <a:endParaRPr sz="1800"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/>
        </p:nvSpPr>
        <p:spPr>
          <a:xfrm>
            <a:off x="52375" y="699575"/>
            <a:ext cx="5071200" cy="30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Big idea -provide a fixed budget for Betas.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Fit a model that minimizes both error and beta ‘used’.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that budget is the total sum of Betas, it’s called an L1 penalty (Lasso)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Interpret coefficients in context of strength of penalty</a:t>
            </a:r>
            <a:endParaRPr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Pick a penalty with small out of sample error (cross validation)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Lasso and Ridge Regression</a:t>
            </a:r>
            <a:endParaRPr/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025" y="1861800"/>
            <a:ext cx="4857851" cy="60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8237" y="413725"/>
            <a:ext cx="3715625" cy="232458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 txBox="1"/>
          <p:nvPr/>
        </p:nvSpPr>
        <p:spPr>
          <a:xfrm>
            <a:off x="3271325" y="1668888"/>
            <a:ext cx="15288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(Tibshirani 1996)</a:t>
            </a:r>
            <a:endParaRPr/>
          </a:p>
        </p:txBody>
      </p:sp>
      <p:pic>
        <p:nvPicPr>
          <p:cNvPr id="153" name="Shape 1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5950" y="2805075"/>
            <a:ext cx="3601451" cy="225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Lasso Extensions</a:t>
            </a:r>
            <a:endParaRPr/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Ridge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L2 Penalty penalizes both the size of coefficients and the number of nonzero cofficients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Grouped Lasso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Require inclusion or exclusion of coefficients in groups, e.g. dummies from the same categorical variable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OLS with an outlier and cross validation</a:t>
            </a:r>
            <a:endParaRPr/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</a:t>
            </a:r>
            <a:endParaRPr/>
          </a:p>
        </p:txBody>
      </p:sp>
      <p:graphicFrame>
        <p:nvGraphicFramePr>
          <p:cNvPr id="171" name="Shape 171"/>
          <p:cNvGraphicFramePr/>
          <p:nvPr/>
        </p:nvGraphicFramePr>
        <p:xfrm>
          <a:off x="405475" y="99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Problem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Answer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Overfitting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Pruning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Feature Engineering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Tree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Many Messages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</a:t>
            </a:r>
            <a:endParaRPr/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Lots of flavors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c5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- Variable Importance</a:t>
            </a:r>
            <a:endParaRPr/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Lots of flavors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c5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0" y="0"/>
            <a:ext cx="8520600" cy="10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Learning, Unsupervised Learning, and Engineering</a:t>
            </a:r>
            <a:endParaRPr/>
          </a:p>
        </p:txBody>
      </p:sp>
      <p:graphicFrame>
        <p:nvGraphicFramePr>
          <p:cNvPr id="61" name="Shape 61"/>
          <p:cNvGraphicFramePr/>
          <p:nvPr/>
        </p:nvGraphicFramePr>
        <p:xfrm>
          <a:off x="3230250" y="1231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634125"/>
                <a:gridCol w="709600"/>
                <a:gridCol w="1742650"/>
                <a:gridCol w="1742650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 grid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Can see  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424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Yes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No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7575"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Can see 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Yes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Engineering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Supervised Learning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757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No</a:t>
                      </a:r>
                      <a:endParaRPr b="1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Engineering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Unsupervised Learning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6300" y="2728586"/>
            <a:ext cx="231400" cy="249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2400" y="1324025"/>
            <a:ext cx="283824" cy="25082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147925" y="1324025"/>
            <a:ext cx="2918100" cy="3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job is always to build a </a:t>
            </a:r>
            <a:endParaRPr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that produces accurate</a:t>
            </a:r>
            <a:endParaRPr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varies is how many details we get to see beforehand</a:t>
            </a:r>
            <a:endParaRPr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 we ever get to examine the true ground state    ?</a:t>
            </a:r>
            <a:endParaRPr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 we ever get to examine the actual transmitter       ?</a:t>
            </a:r>
            <a:endParaRPr/>
          </a:p>
        </p:txBody>
      </p:sp>
      <p:pic>
        <p:nvPicPr>
          <p:cNvPr id="65" name="Shape 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5825" y="1628124"/>
            <a:ext cx="231400" cy="21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Shape 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83134" y="1610750"/>
            <a:ext cx="180940" cy="2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7150" y="3130398"/>
            <a:ext cx="180950" cy="195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7875" y="3745225"/>
            <a:ext cx="283824" cy="25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- Pruning</a:t>
            </a:r>
            <a:endParaRPr/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graphicFrame>
        <p:nvGraphicFramePr>
          <p:cNvPr id="195" name="Shape 195"/>
          <p:cNvGraphicFramePr/>
          <p:nvPr/>
        </p:nvGraphicFramePr>
        <p:xfrm>
          <a:off x="405475" y="99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/>
                        <a:t>Problem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Answer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Overfitting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⅓ Hold Out Set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Feature Engineering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 Tree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Many Messages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Message sampling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Subspace nearest neighbor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Votes are not true probabilities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Low bias and low variance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Importance</a:t>
            </a:r>
            <a:endParaRPr/>
          </a:p>
        </p:txBody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Permutation Importance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</a:t>
            </a:r>
            <a:endParaRPr/>
          </a:p>
        </p:txBody>
      </p:sp>
      <p:graphicFrame>
        <p:nvGraphicFramePr>
          <p:cNvPr id="213" name="Shape 213"/>
          <p:cNvGraphicFramePr/>
          <p:nvPr/>
        </p:nvGraphicFramePr>
        <p:xfrm>
          <a:off x="405475" y="99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Problem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Answer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Overfitting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Early Stopping on Validation Set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Feature Engineering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Many to one neurons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Many Messages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Hierarchical structures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Parametric Functions</a:t>
            </a:r>
            <a:endParaRPr/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311700" y="1152475"/>
            <a:ext cx="8520600" cy="3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</a:rPr>
              <a:t>What if we didn’t want a fixed rule, but one that could adapt to the data?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How about the mean function?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0" lvl="0" marL="91440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2200" y="2363974"/>
            <a:ext cx="4135526" cy="532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Sample Accuracy (Mean Function)</a:t>
            </a:r>
            <a:endParaRPr/>
          </a:p>
        </p:txBody>
      </p:sp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06" y="596575"/>
            <a:ext cx="251344" cy="27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/>
        </p:nvSpPr>
        <p:spPr>
          <a:xfrm>
            <a:off x="422525" y="572700"/>
            <a:ext cx="13728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= 1,0,1,0,0,0,0,1,0,0</a:t>
            </a:r>
            <a:endParaRPr/>
          </a:p>
        </p:txBody>
      </p:sp>
      <p:pic>
        <p:nvPicPr>
          <p:cNvPr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06" y="596575"/>
            <a:ext cx="251344" cy="27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Shape 235"/>
          <p:cNvSpPr txBox="1"/>
          <p:nvPr/>
        </p:nvSpPr>
        <p:spPr>
          <a:xfrm>
            <a:off x="422525" y="572700"/>
            <a:ext cx="13728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= </a:t>
            </a:r>
            <a:r>
              <a:rPr lang="en" sz="1000">
                <a:solidFill>
                  <a:srgbClr val="0000FF"/>
                </a:solidFill>
              </a:rPr>
              <a:t>1,0,1,0,0,0,0,1</a:t>
            </a:r>
            <a:r>
              <a:rPr lang="en" sz="1000">
                <a:solidFill>
                  <a:schemeClr val="dk1"/>
                </a:solidFill>
              </a:rPr>
              <a:t>,</a:t>
            </a:r>
            <a:r>
              <a:rPr lang="en" sz="1000">
                <a:solidFill>
                  <a:srgbClr val="0000FF"/>
                </a:solidFill>
              </a:rPr>
              <a:t>0,0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36" name="Shape 236"/>
          <p:cNvSpPr txBox="1"/>
          <p:nvPr/>
        </p:nvSpPr>
        <p:spPr>
          <a:xfrm>
            <a:off x="6212550" y="1057825"/>
            <a:ext cx="289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Source was fair coin 0.5</a:t>
            </a:r>
            <a:endParaRPr/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Mean of the sequence would be 0.7</a:t>
            </a:r>
            <a:endParaRPr/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Round(0.7)=1</a:t>
            </a:r>
            <a:endParaRPr/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Equivalent to constant 1 function</a:t>
            </a:r>
            <a:endParaRPr/>
          </a:p>
          <a:p>
            <a:pPr indent="-317500" lvl="0" marL="457200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Accuracy (0.3)</a:t>
            </a:r>
            <a:endParaRPr/>
          </a:p>
        </p:txBody>
      </p:sp>
      <p:graphicFrame>
        <p:nvGraphicFramePr>
          <p:cNvPr id="237" name="Shape 237"/>
          <p:cNvGraphicFramePr/>
          <p:nvPr/>
        </p:nvGraphicFramePr>
        <p:xfrm>
          <a:off x="0" y="10578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259225"/>
                <a:gridCol w="1984575"/>
                <a:gridCol w="1718550"/>
                <a:gridCol w="1172575"/>
              </a:tblGrid>
              <a:tr h="383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Y(train)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Transmission Function</a:t>
                      </a:r>
                      <a:endParaRPr b="1"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(Negation)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Receiver Function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In Sample Accuracy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7325">
                <a:tc rowSpan="5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1,0,1,0,0,0,0,1,0,0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5"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1.0</a:t>
                      </a:r>
                      <a:endParaRPr b="1" sz="1000" u="sng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38" name="Shape 2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5201" y="1607700"/>
            <a:ext cx="845148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Shape 2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5200" y="1987250"/>
            <a:ext cx="845150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25193" y="2409863"/>
            <a:ext cx="952632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Shape 2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61222" y="2810950"/>
            <a:ext cx="1080578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Shape 2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59349" y="2337899"/>
            <a:ext cx="1119602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Shape 24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07500" y="3201020"/>
            <a:ext cx="1080574" cy="325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-57137" y="-114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 of Sample Accuracy (Mean Function)</a:t>
            </a:r>
            <a:endParaRPr/>
          </a:p>
        </p:txBody>
      </p:sp>
      <p:pic>
        <p:nvPicPr>
          <p:cNvPr id="249" name="Shape 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5531" y="113050"/>
            <a:ext cx="251344" cy="27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Shape 250"/>
          <p:cNvSpPr txBox="1"/>
          <p:nvPr/>
        </p:nvSpPr>
        <p:spPr>
          <a:xfrm>
            <a:off x="6883850" y="89175"/>
            <a:ext cx="13728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= </a:t>
            </a:r>
            <a:r>
              <a:rPr lang="en" sz="1000">
                <a:solidFill>
                  <a:srgbClr val="0000FF"/>
                </a:solidFill>
              </a:rPr>
              <a:t>1,0,1,0,0,</a:t>
            </a:r>
            <a:r>
              <a:rPr lang="en" sz="1000">
                <a:solidFill>
                  <a:srgbClr val="FF0000"/>
                </a:solidFill>
              </a:rPr>
              <a:t>0,0,1,0,0</a:t>
            </a:r>
            <a:endParaRPr>
              <a:solidFill>
                <a:srgbClr val="FF0000"/>
              </a:solidFill>
            </a:endParaRPr>
          </a:p>
        </p:txBody>
      </p:sp>
      <p:graphicFrame>
        <p:nvGraphicFramePr>
          <p:cNvPr id="251" name="Shape 251"/>
          <p:cNvGraphicFramePr/>
          <p:nvPr/>
        </p:nvGraphicFramePr>
        <p:xfrm>
          <a:off x="1650" y="3845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173600"/>
                <a:gridCol w="1567250"/>
                <a:gridCol w="1884075"/>
                <a:gridCol w="1092850"/>
                <a:gridCol w="1092850"/>
              </a:tblGrid>
              <a:tr h="3036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Y(train)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Transmission 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Receiver Function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Accuracy (In)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rowSpan="5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01011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5"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 u="sng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1.0</a:t>
                      </a:r>
                      <a:endParaRPr b="1" sz="1000" u="sng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0.4- always predict 0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52" name="Shape 252"/>
          <p:cNvGraphicFramePr/>
          <p:nvPr/>
        </p:nvGraphicFramePr>
        <p:xfrm>
          <a:off x="-11800" y="28142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127750"/>
                <a:gridCol w="1626550"/>
                <a:gridCol w="1884075"/>
                <a:gridCol w="1092850"/>
                <a:gridCol w="1106300"/>
              </a:tblGrid>
              <a:tr h="1652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Y(test)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Transmission 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Receiver Function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Accuracy (Out)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row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00100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4"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 u="sng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1.0</a:t>
                      </a:r>
                      <a:endParaRPr b="1" sz="1000" u="sng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0.4, always predict 0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53" name="Shape 253"/>
          <p:cNvSpPr txBox="1"/>
          <p:nvPr/>
        </p:nvSpPr>
        <p:spPr>
          <a:xfrm>
            <a:off x="6464450" y="864150"/>
            <a:ext cx="38586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Shape 254"/>
          <p:cNvSpPr txBox="1"/>
          <p:nvPr/>
        </p:nvSpPr>
        <p:spPr>
          <a:xfrm>
            <a:off x="6725525" y="591675"/>
            <a:ext cx="2418300" cy="4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Drawn from fair coin 0.5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/>
              <a:t>      Fit on the training data not the test data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Adapts to the training data, but can’t adapt to the test data at prediction time</a:t>
            </a:r>
            <a:endParaRPr/>
          </a:p>
          <a:p>
            <a:pPr indent="-3175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○"/>
            </a:pPr>
            <a:r>
              <a:rPr lang="en"/>
              <a:t>The parameter is ‘learned’ beforehand</a:t>
            </a:r>
            <a:endParaRPr/>
          </a:p>
        </p:txBody>
      </p:sp>
      <p:pic>
        <p:nvPicPr>
          <p:cNvPr id="255" name="Shape 2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9501" y="787263"/>
            <a:ext cx="845148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Shape 2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9500" y="1166813"/>
            <a:ext cx="845150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Shape 2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49493" y="1589425"/>
            <a:ext cx="952632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85522" y="1990513"/>
            <a:ext cx="1080578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Shape 25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51699" y="1581774"/>
            <a:ext cx="1119602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Shape 26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38974" y="3790024"/>
            <a:ext cx="1119602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Shape 2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5764" y="3193800"/>
            <a:ext cx="845148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Shape 2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5750" y="3580875"/>
            <a:ext cx="845150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Shape 2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5743" y="3967938"/>
            <a:ext cx="952632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Shape 2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85522" y="4355025"/>
            <a:ext cx="1080578" cy="2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Shape 26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31787" y="2322270"/>
            <a:ext cx="1080574" cy="325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Shape 26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85525" y="4742108"/>
            <a:ext cx="1080574" cy="325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Shape 26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65699" y="384500"/>
            <a:ext cx="323476" cy="3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Shape 26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010524" y="2814250"/>
            <a:ext cx="323476" cy="3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Shape 26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213512" y="1139812"/>
            <a:ext cx="323476" cy="32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Overfitting</a:t>
            </a:r>
            <a:endParaRPr/>
          </a:p>
        </p:txBody>
      </p:sp>
      <p:pic>
        <p:nvPicPr>
          <p:cNvPr id="275" name="Shape 2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06" y="596575"/>
            <a:ext cx="251344" cy="27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Shape 276"/>
          <p:cNvSpPr txBox="1"/>
          <p:nvPr/>
        </p:nvSpPr>
        <p:spPr>
          <a:xfrm>
            <a:off x="422525" y="572700"/>
            <a:ext cx="13728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= 1,0,1,0,0,0,0,1,0,0</a:t>
            </a:r>
            <a:endParaRPr/>
          </a:p>
        </p:txBody>
      </p:sp>
      <p:pic>
        <p:nvPicPr>
          <p:cNvPr id="277" name="Shape 2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06" y="596575"/>
            <a:ext cx="251344" cy="27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Shape 278"/>
          <p:cNvSpPr txBox="1"/>
          <p:nvPr/>
        </p:nvSpPr>
        <p:spPr>
          <a:xfrm>
            <a:off x="422525" y="572700"/>
            <a:ext cx="13728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= </a:t>
            </a:r>
            <a:r>
              <a:rPr lang="en" sz="1000">
                <a:solidFill>
                  <a:srgbClr val="0000FF"/>
                </a:solidFill>
              </a:rPr>
              <a:t>1,0,1,0,0,0,0,1</a:t>
            </a:r>
            <a:r>
              <a:rPr lang="en" sz="1000">
                <a:solidFill>
                  <a:schemeClr val="dk1"/>
                </a:solidFill>
              </a:rPr>
              <a:t>,</a:t>
            </a:r>
            <a:r>
              <a:rPr lang="en" sz="1000">
                <a:solidFill>
                  <a:srgbClr val="0000FF"/>
                </a:solidFill>
              </a:rPr>
              <a:t>0,0</a:t>
            </a:r>
            <a:endParaRPr>
              <a:solidFill>
                <a:srgbClr val="0000FF"/>
              </a:solidFill>
            </a:endParaRPr>
          </a:p>
        </p:txBody>
      </p:sp>
      <p:graphicFrame>
        <p:nvGraphicFramePr>
          <p:cNvPr id="279" name="Shape 279"/>
          <p:cNvGraphicFramePr/>
          <p:nvPr/>
        </p:nvGraphicFramePr>
        <p:xfrm>
          <a:off x="0" y="10578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222575"/>
                <a:gridCol w="1710800"/>
                <a:gridCol w="1346300"/>
                <a:gridCol w="759525"/>
                <a:gridCol w="1095700"/>
              </a:tblGrid>
              <a:tr h="383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Y(train)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Transmission Function</a:t>
                      </a:r>
                      <a:endParaRPr b="1"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(Identity)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Receiver Function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In Sample Accuracy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7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1,0,1,0,0,0,0,1,0,0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0.3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0.3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80" name="Shape 280"/>
          <p:cNvSpPr txBox="1"/>
          <p:nvPr/>
        </p:nvSpPr>
        <p:spPr>
          <a:xfrm>
            <a:off x="6212550" y="1057825"/>
            <a:ext cx="289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Source was fair coin 0.5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Parameter estimate</a:t>
            </a:r>
            <a:endParaRPr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 0.3</a:t>
            </a:r>
            <a:endParaRPr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Tuned to our specific training set which was just one draw from infinite from a probabilistic source</a:t>
            </a:r>
            <a:endParaRPr/>
          </a:p>
          <a:p>
            <a:pPr indent="0" lvl="0" marL="9144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Would perform poorly on new data which should be closer to 50%/50% as n goes to infinity</a:t>
            </a:r>
            <a:endParaRPr/>
          </a:p>
        </p:txBody>
      </p:sp>
      <p:pic>
        <p:nvPicPr>
          <p:cNvPr id="281" name="Shape 2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3861" y="1625225"/>
            <a:ext cx="844464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Shape 2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9300" y="1580695"/>
            <a:ext cx="1080574" cy="325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Shape 2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99524" y="1167000"/>
            <a:ext cx="323476" cy="3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Shape 2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61500" y="1373303"/>
            <a:ext cx="251350" cy="25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Shape 28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57825" y="2426824"/>
            <a:ext cx="2524775" cy="25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Shape 28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2766445"/>
            <a:ext cx="2857500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" name="Shape 73"/>
          <p:cNvGraphicFramePr/>
          <p:nvPr/>
        </p:nvGraphicFramePr>
        <p:xfrm>
          <a:off x="0" y="372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977800"/>
                <a:gridCol w="588450"/>
                <a:gridCol w="1992275"/>
                <a:gridCol w="2443575"/>
                <a:gridCol w="1812300"/>
                <a:gridCol w="832475"/>
                <a:gridCol w="497100"/>
              </a:tblGrid>
              <a:tr h="429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Information Source</a:t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9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0-Bits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1-Bit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2-Bits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N-Bits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3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0-Bits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No Conversation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 Accuracy Measures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750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Message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1</a:t>
                      </a: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-Bits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No Information Conversation</a:t>
                      </a:r>
                      <a:endParaRPr sz="1000"/>
                    </a:p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Selecting on the Dependent Variable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Risk Analysis/No Free Lunch</a:t>
                      </a:r>
                      <a:endParaRPr sz="1000"/>
                    </a:p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Overfitting</a:t>
                      </a:r>
                      <a:endParaRPr sz="1000"/>
                    </a:p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Training/Test/Cross Validation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Underdetermination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81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2</a:t>
                      </a: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-Bits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AutoNum type="arabicPeriod"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Long No Information Conversations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Feature Selection</a:t>
                      </a:r>
                      <a:endParaRPr sz="1000"/>
                    </a:p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Feature Engineering</a:t>
                      </a:r>
                      <a:endParaRPr sz="1000"/>
                    </a:p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Model Complexity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81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N</a:t>
                      </a: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-Bits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AutoNum type="arabicPeriod"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Very Long No Information Conversations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Confounding</a:t>
                      </a:r>
                      <a:endParaRPr sz="1000"/>
                    </a:p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Curse of Dimensionality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81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AutoNum type="arabicPeriod"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Mutual Information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AutoNum type="arabicPeriod"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Accuracy, Precision, Recall,...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  <a:p>
                      <a:pPr indent="-2921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Area Under the Curve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4" name="Shape 74"/>
          <p:cNvSpPr txBox="1"/>
          <p:nvPr/>
        </p:nvSpPr>
        <p:spPr>
          <a:xfrm>
            <a:off x="0" y="-94125"/>
            <a:ext cx="30000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Outline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0" y="0"/>
            <a:ext cx="297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 Validation</a:t>
            </a:r>
            <a:endParaRPr/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311700" y="954750"/>
            <a:ext cx="8520600" cy="3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Now N=20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Hold back 20% as test set (4)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Keep 80% as training (16)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Want to know how sampling variation might make test set different from training set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Split training into 4-’folds’ and leave the hold out test set as is</a:t>
            </a:r>
            <a:endParaRPr>
              <a:solidFill>
                <a:srgbClr val="000000"/>
              </a:solidFill>
            </a:endParaRPr>
          </a:p>
          <a:p>
            <a:pPr indent="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Estimate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93" name="Shape 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8281" y="200450"/>
            <a:ext cx="251344" cy="27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Shape 294"/>
          <p:cNvSpPr txBox="1"/>
          <p:nvPr/>
        </p:nvSpPr>
        <p:spPr>
          <a:xfrm>
            <a:off x="3266600" y="176575"/>
            <a:ext cx="24216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= </a:t>
            </a:r>
            <a:r>
              <a:rPr lang="en" sz="1000">
                <a:solidFill>
                  <a:srgbClr val="0000FF"/>
                </a:solidFill>
              </a:rPr>
              <a:t>1,0,1,0,0,0,0,1,0,0,1,0,1,0,0,0</a:t>
            </a:r>
            <a:r>
              <a:rPr lang="en" sz="1000">
                <a:solidFill>
                  <a:srgbClr val="FF0000"/>
                </a:solidFill>
              </a:rPr>
              <a:t>,0,1,0,0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95" name="Shape 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281" y="2981750"/>
            <a:ext cx="251344" cy="27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Shape 296"/>
          <p:cNvSpPr txBox="1"/>
          <p:nvPr/>
        </p:nvSpPr>
        <p:spPr>
          <a:xfrm>
            <a:off x="1045600" y="2957875"/>
            <a:ext cx="24216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= </a:t>
            </a:r>
            <a:r>
              <a:rPr lang="en" sz="1000">
                <a:solidFill>
                  <a:srgbClr val="0000FF"/>
                </a:solidFill>
              </a:rPr>
              <a:t>1,0,1,0,</a:t>
            </a:r>
            <a:r>
              <a:rPr lang="en" sz="1000">
                <a:solidFill>
                  <a:srgbClr val="38761D"/>
                </a:solidFill>
              </a:rPr>
              <a:t>0,0,0,1</a:t>
            </a:r>
            <a:r>
              <a:rPr lang="en" sz="1000">
                <a:solidFill>
                  <a:srgbClr val="0000FF"/>
                </a:solidFill>
              </a:rPr>
              <a:t>,</a:t>
            </a:r>
            <a:r>
              <a:rPr lang="en" sz="1000">
                <a:solidFill>
                  <a:srgbClr val="9900FF"/>
                </a:solidFill>
              </a:rPr>
              <a:t>0,0,1,0</a:t>
            </a:r>
            <a:r>
              <a:rPr lang="en" sz="1000">
                <a:solidFill>
                  <a:srgbClr val="0000FF"/>
                </a:solidFill>
              </a:rPr>
              <a:t>,</a:t>
            </a:r>
            <a:r>
              <a:rPr lang="en" sz="1000">
                <a:solidFill>
                  <a:srgbClr val="FF9900"/>
                </a:solidFill>
              </a:rPr>
              <a:t>1,0,0,0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97" name="Shape 2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1037" y="3618958"/>
            <a:ext cx="1080574" cy="32550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Shape 298"/>
          <p:cNvSpPr txBox="1"/>
          <p:nvPr/>
        </p:nvSpPr>
        <p:spPr>
          <a:xfrm>
            <a:off x="1364875" y="3321425"/>
            <a:ext cx="611700" cy="1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0,1,0,0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/>
          <p:nvPr>
            <p:ph type="title"/>
          </p:nvPr>
        </p:nvSpPr>
        <p:spPr>
          <a:xfrm>
            <a:off x="0" y="-107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 Validation</a:t>
            </a:r>
            <a:endParaRPr/>
          </a:p>
        </p:txBody>
      </p:sp>
      <p:graphicFrame>
        <p:nvGraphicFramePr>
          <p:cNvPr id="304" name="Shape 304"/>
          <p:cNvGraphicFramePr/>
          <p:nvPr/>
        </p:nvGraphicFramePr>
        <p:xfrm>
          <a:off x="-12" y="191279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020500"/>
                <a:gridCol w="1401750"/>
                <a:gridCol w="1501050"/>
                <a:gridCol w="839875"/>
                <a:gridCol w="997650"/>
                <a:gridCol w="1550725"/>
              </a:tblGrid>
              <a:tr h="462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Y(train)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Transmission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Receiver Function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Accuracy (in-fold)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Accuracy</a:t>
                      </a:r>
                      <a:endParaRPr b="1" sz="1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 (Out of fold)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1,0,1,0,</a:t>
                      </a:r>
                      <a:r>
                        <a:rPr lang="en" sz="1000">
                          <a:solidFill>
                            <a:srgbClr val="38761D"/>
                          </a:solidFill>
                        </a:rPr>
                        <a:t>0,0,0,1</a:t>
                      </a: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,</a:t>
                      </a:r>
                      <a:r>
                        <a:rPr lang="en" sz="1000">
                          <a:solidFill>
                            <a:srgbClr val="9900FF"/>
                          </a:solidFill>
                        </a:rPr>
                        <a:t>0,0,1,0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0.33 (0)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0.66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9900"/>
                          </a:solidFill>
                        </a:rPr>
                        <a:t>1,0,0,0 </a:t>
                      </a:r>
                      <a:endParaRPr sz="1000">
                        <a:solidFill>
                          <a:srgbClr val="FF99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0.75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38761D"/>
                          </a:solidFill>
                        </a:rPr>
                        <a:t>0,0,0,1</a:t>
                      </a: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,</a:t>
                      </a:r>
                      <a:r>
                        <a:rPr lang="en" sz="1000">
                          <a:solidFill>
                            <a:srgbClr val="9900FF"/>
                          </a:solidFill>
                        </a:rPr>
                        <a:t>0,0,1,0</a:t>
                      </a: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,</a:t>
                      </a:r>
                      <a:r>
                        <a:rPr lang="en" sz="1000">
                          <a:solidFill>
                            <a:srgbClr val="FF9900"/>
                          </a:solidFill>
                        </a:rPr>
                        <a:t>1,0,0,0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0.25 (0)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0.75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1,0,1,0 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0.5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9900FF"/>
                          </a:solidFill>
                        </a:rPr>
                        <a:t>0,0,1,0</a:t>
                      </a: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,</a:t>
                      </a:r>
                      <a:r>
                        <a:rPr lang="en" sz="1000">
                          <a:solidFill>
                            <a:srgbClr val="FF9900"/>
                          </a:solidFill>
                        </a:rPr>
                        <a:t>1,0,0,0, </a:t>
                      </a: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1,0,1,0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0.33 (0)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0.66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38761D"/>
                          </a:solidFill>
                        </a:rPr>
                        <a:t>0,0,0,1</a:t>
                      </a:r>
                      <a:endParaRPr sz="1000">
                        <a:solidFill>
                          <a:srgbClr val="38761D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rgbClr val="38761D"/>
                          </a:solidFill>
                        </a:rPr>
                        <a:t> </a:t>
                      </a: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0.75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6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rgbClr val="FF9900"/>
                          </a:solidFill>
                        </a:rPr>
                        <a:t>1,0,0,0, </a:t>
                      </a: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1,0,1,0,</a:t>
                      </a:r>
                      <a:r>
                        <a:rPr lang="en" sz="1000">
                          <a:solidFill>
                            <a:srgbClr val="38761D"/>
                          </a:solidFill>
                        </a:rPr>
                        <a:t>0,0,0,1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0.33 (0)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0.66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9900FF"/>
                          </a:solidFill>
                        </a:rPr>
                        <a:t>0,0,1,0 </a:t>
                      </a:r>
                      <a:endParaRPr sz="1000">
                        <a:solidFill>
                          <a:srgbClr val="9900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0.75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0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Mean Parameter</a:t>
                      </a:r>
                      <a:endParaRPr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0.31 (1)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Mean In Fold Accuracy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0.6825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Mean Out of Fold Accuracy</a:t>
                      </a:r>
                      <a:endParaRPr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0.6875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05" name="Shape 3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2562" y="2426358"/>
            <a:ext cx="1080574" cy="325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Shape 3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481" y="450937"/>
            <a:ext cx="251344" cy="271449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Shape 307"/>
          <p:cNvSpPr txBox="1"/>
          <p:nvPr/>
        </p:nvSpPr>
        <p:spPr>
          <a:xfrm>
            <a:off x="292800" y="427063"/>
            <a:ext cx="24216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= </a:t>
            </a:r>
            <a:r>
              <a:rPr lang="en" sz="1000">
                <a:solidFill>
                  <a:srgbClr val="0000FF"/>
                </a:solidFill>
              </a:rPr>
              <a:t>1,0,1,0,</a:t>
            </a:r>
            <a:r>
              <a:rPr lang="en" sz="1000">
                <a:solidFill>
                  <a:srgbClr val="38761D"/>
                </a:solidFill>
              </a:rPr>
              <a:t>0,0,0,1</a:t>
            </a:r>
            <a:r>
              <a:rPr lang="en" sz="1000">
                <a:solidFill>
                  <a:srgbClr val="0000FF"/>
                </a:solidFill>
              </a:rPr>
              <a:t>,</a:t>
            </a:r>
            <a:r>
              <a:rPr lang="en" sz="1000">
                <a:solidFill>
                  <a:srgbClr val="9900FF"/>
                </a:solidFill>
              </a:rPr>
              <a:t>0,0,1,0</a:t>
            </a:r>
            <a:r>
              <a:rPr lang="en" sz="1000">
                <a:solidFill>
                  <a:srgbClr val="0000FF"/>
                </a:solidFill>
              </a:rPr>
              <a:t>,</a:t>
            </a:r>
            <a:r>
              <a:rPr lang="en" sz="1000">
                <a:solidFill>
                  <a:srgbClr val="FF9900"/>
                </a:solidFill>
              </a:rPr>
              <a:t>1,0,0,0</a:t>
            </a:r>
            <a:r>
              <a:rPr lang="en" sz="1000">
                <a:solidFill>
                  <a:srgbClr val="FF0000"/>
                </a:solidFill>
              </a:rPr>
              <a:t>,0,1,0,0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08" name="Shape 3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9437" y="1990687"/>
            <a:ext cx="323476" cy="3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2562" y="2908070"/>
            <a:ext cx="1080574" cy="325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2562" y="3389770"/>
            <a:ext cx="1080574" cy="325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Shape 3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2562" y="3972595"/>
            <a:ext cx="1080574" cy="32550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12" name="Shape 312"/>
          <p:cNvGraphicFramePr/>
          <p:nvPr/>
        </p:nvGraphicFramePr>
        <p:xfrm>
          <a:off x="-12" y="8299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077825"/>
                <a:gridCol w="1344425"/>
                <a:gridCol w="1501050"/>
                <a:gridCol w="839875"/>
                <a:gridCol w="997650"/>
                <a:gridCol w="1550725"/>
              </a:tblGrid>
              <a:tr h="462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Y(train)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Transmission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Receiver Function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Accuracy </a:t>
                      </a:r>
                      <a:endParaRPr b="1"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(in-sample)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Accuracy</a:t>
                      </a:r>
                      <a:endParaRPr b="1" sz="1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</a:rPr>
                        <a:t> (out of sample)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1,0,1,0,</a:t>
                      </a:r>
                      <a:r>
                        <a:rPr lang="en" sz="1000">
                          <a:solidFill>
                            <a:srgbClr val="38761D"/>
                          </a:solidFill>
                        </a:rPr>
                        <a:t>0,0,0,1</a:t>
                      </a: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,</a:t>
                      </a:r>
                      <a:r>
                        <a:rPr lang="en" sz="1000">
                          <a:solidFill>
                            <a:srgbClr val="9900FF"/>
                          </a:solidFill>
                        </a:rPr>
                        <a:t>0,0,1,0</a:t>
                      </a: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,</a:t>
                      </a:r>
                      <a:r>
                        <a:rPr lang="en" sz="1000">
                          <a:solidFill>
                            <a:srgbClr val="FF9900"/>
                          </a:solidFill>
                        </a:rPr>
                        <a:t>1,0,0,0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0.31 (0)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0.69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0,1,0,0</a:t>
                      </a:r>
                      <a:endParaRPr sz="1000">
                        <a:solidFill>
                          <a:srgbClr val="FF99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0.75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13" name="Shape 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6312" y="1388533"/>
            <a:ext cx="1080574" cy="32550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Shape 314"/>
          <p:cNvSpPr txBox="1"/>
          <p:nvPr/>
        </p:nvSpPr>
        <p:spPr>
          <a:xfrm>
            <a:off x="7402600" y="591675"/>
            <a:ext cx="1741200" cy="45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-Drawn from a fair coin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-Out of fold accuracy gives a close guess to accuracy on unseen test data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0.68 vs 0.75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Is overfit to the training data 0.31 vs true parameter 0.5</a:t>
            </a:r>
            <a:endParaRPr/>
          </a:p>
        </p:txBody>
      </p:sp>
      <p:pic>
        <p:nvPicPr>
          <p:cNvPr id="315" name="Shape 3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0137" y="905962"/>
            <a:ext cx="323476" cy="3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Shape 3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17336" y="1443950"/>
            <a:ext cx="844464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Shape 3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17336" y="2515425"/>
            <a:ext cx="844464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Shape 3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17336" y="2997125"/>
            <a:ext cx="844464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Shape 3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17336" y="3478825"/>
            <a:ext cx="844464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Shape 3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17336" y="4017125"/>
            <a:ext cx="844464" cy="23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0" y="910425"/>
            <a:ext cx="5188800" cy="3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Big Idea: Partition the data into smaller subsets based on cut points of attributes. Pick the cut points so that the new groups are more similar on the outcome.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Can choose split on the same variable multiple times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Keep splitting until reaching a stopping condition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No more splits can be made (fully grown)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Minimum number of observations in leaf (3 for regression)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Increase in purity below some threshold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0975" y="572700"/>
            <a:ext cx="4143024" cy="295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  <p:pic>
        <p:nvPicPr>
          <p:cNvPr id="333" name="Shape 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375" y="0"/>
            <a:ext cx="3962626" cy="297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Shape 334"/>
          <p:cNvSpPr txBox="1"/>
          <p:nvPr>
            <p:ph idx="1" type="body"/>
          </p:nvPr>
        </p:nvSpPr>
        <p:spPr>
          <a:xfrm>
            <a:off x="75700" y="859200"/>
            <a:ext cx="4818300" cy="38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</a:rPr>
              <a:t>Gives hard and flat decision boundaries (looks blocky)</a:t>
            </a:r>
            <a:endParaRPr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Can overfit the data</a:t>
            </a:r>
            <a:endParaRPr>
              <a:solidFill>
                <a:srgbClr val="000000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Able to chase all the way out to an outlier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35" name="Shape 3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0850" y="2835275"/>
            <a:ext cx="3077626" cy="230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Trees: Takeaways</a:t>
            </a:r>
            <a:endParaRPr/>
          </a:p>
        </p:txBody>
      </p:sp>
      <p:sp>
        <p:nvSpPr>
          <p:cNvPr id="341" name="Shape 341"/>
          <p:cNvSpPr txBox="1"/>
          <p:nvPr>
            <p:ph idx="1" type="body"/>
          </p:nvPr>
        </p:nvSpPr>
        <p:spPr>
          <a:xfrm>
            <a:off x="2904625" y="530650"/>
            <a:ext cx="2175900" cy="4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(Casella et al 2017)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42" name="Shape 3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48250"/>
            <a:ext cx="5081475" cy="240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Shape 3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6" y="3630900"/>
            <a:ext cx="5225201" cy="1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Shape 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6700" y="152400"/>
            <a:ext cx="4860930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Shape 349"/>
          <p:cNvSpPr txBox="1"/>
          <p:nvPr/>
        </p:nvSpPr>
        <p:spPr>
          <a:xfrm>
            <a:off x="5748675" y="0"/>
            <a:ext cx="2095200" cy="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(Lu and Ishwaran 2017)</a:t>
            </a:r>
            <a:endParaRPr/>
          </a:p>
        </p:txBody>
      </p:sp>
      <p:sp>
        <p:nvSpPr>
          <p:cNvPr id="350" name="Shape 350"/>
          <p:cNvSpPr txBox="1"/>
          <p:nvPr>
            <p:ph type="title"/>
          </p:nvPr>
        </p:nvSpPr>
        <p:spPr>
          <a:xfrm>
            <a:off x="0" y="-107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Bootstrapped Out of Bag Error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RF: Bootstrapping Observations</a:t>
            </a:r>
            <a:endParaRPr/>
          </a:p>
        </p:txBody>
      </p:sp>
      <p:sp>
        <p:nvSpPr>
          <p:cNvPr id="362" name="Shape 362"/>
          <p:cNvSpPr txBox="1"/>
          <p:nvPr>
            <p:ph idx="1" type="body"/>
          </p:nvPr>
        </p:nvSpPr>
        <p:spPr>
          <a:xfrm>
            <a:off x="105950" y="1092000"/>
            <a:ext cx="4863600" cy="3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By hiding ⅓ of the data from each tree, it can’t learn to overfit the training data</a:t>
            </a:r>
            <a:endParaRPr>
              <a:solidFill>
                <a:srgbClr val="000000"/>
              </a:solidFill>
            </a:endParaRPr>
          </a:p>
          <a:p>
            <a:pPr indent="-342900" lvl="0" marL="45720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Because no single tree sees the whole dataset and only contribute a vote, you can keep adding them indefinitely and out of bag error will asymptote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63" name="Shape 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6250" y="1092012"/>
            <a:ext cx="4015575" cy="353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9" name="Shape 79"/>
          <p:cNvGraphicFramePr/>
          <p:nvPr/>
        </p:nvGraphicFramePr>
        <p:xfrm>
          <a:off x="545500" y="115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{84E595B8-3538-4D52-B735-B7879A4DD8E0}</a:tableStyleId>
              </a:tblPr>
              <a:tblGrid>
                <a:gridCol w="1594800"/>
                <a:gridCol w="1545350"/>
                <a:gridCol w="1616000"/>
                <a:gridCol w="1869825"/>
                <a:gridCol w="15110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Linear Models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 Trees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 Forests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Neural Networks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Bias/Variance Trade Off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83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Feature Selection / </a:t>
                      </a:r>
                      <a:r>
                        <a:rPr lang="en">
                          <a:solidFill>
                            <a:srgbClr val="000000"/>
                          </a:solidFill>
                        </a:rPr>
                        <a:t>Curse of Dimensionality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L1/L2 Penalties</a:t>
                      </a:r>
                      <a:br>
                        <a:rPr lang="en"/>
                      </a:br>
                      <a:r>
                        <a:rPr lang="en" sz="1200">
                          <a:solidFill>
                            <a:schemeClr val="dk1"/>
                          </a:solidFill>
                        </a:rPr>
                        <a:t>Extreme Bounds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</a:rPr>
                        <a:t>Greedy splitting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Split criteria, </a:t>
                      </a:r>
                      <a:r>
                        <a:rPr lang="en">
                          <a:solidFill>
                            <a:srgbClr val="000000"/>
                          </a:solidFill>
                        </a:rPr>
                        <a:t>Subsampling Variables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L1/L2 Penalties / </a:t>
                      </a:r>
                      <a:r>
                        <a:rPr lang="en">
                          <a:solidFill>
                            <a:srgbClr val="000000"/>
                          </a:solidFill>
                        </a:rPr>
                        <a:t>Hierarchical Structure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Feature Engineering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Interaction Terms, Splines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Sequential Splitting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 Trees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Dense Layers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Overfitting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Cross-Validation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</a:rPr>
                        <a:t>Pruning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</a:rPr>
                        <a:t>Subsampling Observations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Early Stopping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80" name="Shape 80"/>
          <p:cNvSpPr txBox="1"/>
          <p:nvPr/>
        </p:nvSpPr>
        <p:spPr>
          <a:xfrm>
            <a:off x="0" y="-94125"/>
            <a:ext cx="14859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Outline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Nearest Neighbor</a:t>
            </a:r>
            <a:endParaRPr/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986050"/>
            <a:ext cx="8520600" cy="3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OLS</a:t>
            </a:r>
            <a:endParaRPr/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986050"/>
            <a:ext cx="8520600" cy="3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6875" y="1019725"/>
            <a:ext cx="2476500" cy="52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0" y="0"/>
            <a:ext cx="28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</a:t>
            </a:r>
            <a:endParaRPr/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113475" y="1091950"/>
            <a:ext cx="5718300" cy="20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May require more parameters to define a complicated space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Add an additional ‘layer’ between input and output</a:t>
            </a:r>
            <a:endParaRPr>
              <a:solidFill>
                <a:srgbClr val="000000"/>
              </a:solidFill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Multiple consecutive nonlinear transformations can project original dimensions into a space that is linearly </a:t>
            </a:r>
            <a:r>
              <a:rPr lang="en">
                <a:solidFill>
                  <a:srgbClr val="000000"/>
                </a:solidFill>
              </a:rPr>
              <a:t>separable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8375" y="-1"/>
            <a:ext cx="2675625" cy="26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2843" y="2613000"/>
            <a:ext cx="2591156" cy="25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5113300" y="64500"/>
            <a:ext cx="13551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/>
              <a:t>Olah 2014)</a:t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0600" y="3225487"/>
            <a:ext cx="2148175" cy="191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Tensorflow Playground</a:t>
            </a:r>
            <a:endParaRPr/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243625" y="751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Tensorflow Playground</a:t>
            </a:r>
            <a:endParaRPr/>
          </a:p>
        </p:txBody>
      </p:sp>
      <p:pic>
        <p:nvPicPr>
          <p:cNvPr id="116" name="Shape 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3625" y="1373550"/>
            <a:ext cx="6820750" cy="370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